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9" r:id="rId33"/>
    <p:sldId id="287" r:id="rId34"/>
    <p:sldId id="288" r:id="rId35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8558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2239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451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4093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5266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4850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8785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2366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55094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6789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5980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1FA6-054A-4BB7-8E82-AC4343BEA69E}" type="datetimeFigureOut">
              <a:rPr lang="es-VE" smtClean="0"/>
              <a:t>23/3/2026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7292E-37F0-48EF-A09E-6D561DB3300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2456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62834" y="2745570"/>
            <a:ext cx="1097172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800" b="1" dirty="0" smtClean="0">
                <a:latin typeface="Times New Roman" panose="02020603050405020304" pitchFamily="18" charset="0"/>
                <a:ea typeface="Aptos"/>
              </a:rPr>
              <a:t>Crecimiento Doctrinal</a:t>
            </a:r>
            <a:endParaRPr lang="es-VE" sz="8800" dirty="0"/>
          </a:p>
        </p:txBody>
      </p:sp>
      <p:sp>
        <p:nvSpPr>
          <p:cNvPr id="6" name="Rectángulo 5"/>
          <p:cNvSpPr/>
          <p:nvPr/>
        </p:nvSpPr>
        <p:spPr>
          <a:xfrm>
            <a:off x="2615014" y="655411"/>
            <a:ext cx="661027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6600" b="1" dirty="0" smtClean="0">
                <a:latin typeface="Times New Roman" panose="02020603050405020304" pitchFamily="18" charset="0"/>
                <a:ea typeface="Aptos"/>
              </a:rPr>
              <a:t>Cumbre Pastoral </a:t>
            </a:r>
            <a:endParaRPr lang="es-VE" sz="6600" dirty="0"/>
          </a:p>
        </p:txBody>
      </p:sp>
    </p:spTree>
    <p:extLst>
      <p:ext uri="{BB962C8B-B14F-4D97-AF65-F5344CB8AC3E}">
        <p14:creationId xmlns:p14="http://schemas.microsoft.com/office/powerpoint/2010/main" val="3492713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5781" y="491989"/>
            <a:ext cx="10954328" cy="3017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Sacerdocio del Creyente: Cada creyente tiene acceso directo a Dios y responsabilidad en el ministerio.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4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2655" y="1674199"/>
            <a:ext cx="114253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Los Principios, definen </a:t>
            </a:r>
            <a:r>
              <a:rPr lang="es-MX" sz="4400" u="sng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las prácticas</a:t>
            </a:r>
            <a:r>
              <a:rPr lang="es-MX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que pueden variar de acuerdo a las regiones, culturas, la época.</a:t>
            </a:r>
            <a:endParaRPr lang="es-VE" sz="4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337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96226" y="2501498"/>
            <a:ext cx="25987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 smtClean="0"/>
              <a:t>Doctrina</a:t>
            </a:r>
          </a:p>
          <a:p>
            <a:r>
              <a:rPr lang="es-MX" sz="5400" dirty="0" smtClean="0"/>
              <a:t>Bíblica</a:t>
            </a:r>
            <a:endParaRPr lang="es-VE" sz="5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517992" y="2501498"/>
            <a:ext cx="291778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 smtClean="0"/>
              <a:t>Principios</a:t>
            </a:r>
          </a:p>
          <a:p>
            <a:r>
              <a:rPr lang="es-MX" sz="5400" dirty="0" smtClean="0"/>
              <a:t>Bautistas</a:t>
            </a:r>
            <a:endParaRPr lang="es-VE" sz="5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8259255" y="2501498"/>
            <a:ext cx="27380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 smtClean="0"/>
              <a:t>Prácticas</a:t>
            </a:r>
          </a:p>
          <a:p>
            <a:r>
              <a:rPr lang="es-MX" sz="5400" dirty="0" smtClean="0"/>
              <a:t>Bautistas</a:t>
            </a:r>
            <a:endParaRPr lang="es-VE" sz="5400" dirty="0"/>
          </a:p>
        </p:txBody>
      </p:sp>
      <p:sp>
        <p:nvSpPr>
          <p:cNvPr id="7" name="Flecha derecha 6"/>
          <p:cNvSpPr/>
          <p:nvPr/>
        </p:nvSpPr>
        <p:spPr>
          <a:xfrm>
            <a:off x="4522531" y="1365183"/>
            <a:ext cx="3376067" cy="4186990"/>
          </a:xfrm>
          <a:prstGeom prst="right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9" name="Flecha derecha 8"/>
          <p:cNvSpPr/>
          <p:nvPr/>
        </p:nvSpPr>
        <p:spPr>
          <a:xfrm>
            <a:off x="696226" y="1285166"/>
            <a:ext cx="3376067" cy="4186990"/>
          </a:xfrm>
          <a:prstGeom prst="right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0" name="Flecha derecha 9"/>
          <p:cNvSpPr/>
          <p:nvPr/>
        </p:nvSpPr>
        <p:spPr>
          <a:xfrm>
            <a:off x="8199913" y="1285166"/>
            <a:ext cx="3376067" cy="4186990"/>
          </a:xfrm>
          <a:prstGeom prst="right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99961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9881" y="0"/>
            <a:ext cx="1151181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1200"/>
              </a:spcBef>
              <a:spcAft>
                <a:spcPts val="0"/>
              </a:spcAft>
            </a:pPr>
            <a:r>
              <a:rPr lang="es-MX" sz="48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Crecimiento</a:t>
            </a:r>
            <a:r>
              <a:rPr lang="es-MX" sz="4400" u="sng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lvl="0" indent="-5715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crecimiento puede ser numérico, más no en conocimiento doctrinal.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lvl="0" indent="-5715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crecimiento puede ser amorfo, sin forma definida, nada lo </a:t>
            </a:r>
            <a:r>
              <a:rPr lang="es-MX" sz="4400" kern="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rigue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lvl="0" indent="-5715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crecimiento puede ser desproporcionado.</a:t>
            </a:r>
            <a:endParaRPr lang="es-VE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lvl="0" indent="-5715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sz="4400" u="sng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Necesitamos el crecimiento que da Dios</a:t>
            </a:r>
            <a:endParaRPr lang="es-VE" sz="4400" u="sng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03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4181" y="279554"/>
            <a:ext cx="11139055" cy="448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66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II.- Problemas </a:t>
            </a:r>
            <a:r>
              <a:rPr lang="es-MX" sz="6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doctrinales causados por el crecimiento en los primeros días de la iglesia.</a:t>
            </a:r>
            <a:endParaRPr lang="es-VE" sz="6600" b="1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75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00364" y="630490"/>
            <a:ext cx="1120370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>
                <a:latin typeface="Times New Roman" panose="02020603050405020304" pitchFamily="18" charset="0"/>
                <a:ea typeface="Aptos"/>
              </a:rPr>
              <a:t>El libro de los Hechos habla sobre la iglesia de Éfeso y  la desviación doctrinal enseñada por Apolos</a:t>
            </a:r>
            <a:endParaRPr lang="es-VE" sz="4400" dirty="0"/>
          </a:p>
        </p:txBody>
      </p:sp>
      <p:sp>
        <p:nvSpPr>
          <p:cNvPr id="3" name="Rectángulo 2"/>
          <p:cNvSpPr/>
          <p:nvPr/>
        </p:nvSpPr>
        <p:spPr>
          <a:xfrm>
            <a:off x="3705111" y="3179679"/>
            <a:ext cx="41953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4400" dirty="0">
                <a:latin typeface="Times New Roman" panose="02020603050405020304" pitchFamily="18" charset="0"/>
                <a:ea typeface="Aptos"/>
              </a:rPr>
              <a:t>Hechos 18:24-25 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601590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9454" y="667619"/>
            <a:ext cx="114161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4400" i="1" dirty="0">
                <a:latin typeface="Times New Roman" panose="02020603050405020304" pitchFamily="18" charset="0"/>
                <a:ea typeface="Aptos"/>
              </a:rPr>
              <a:t>Llegó entonces a Éfeso un judío llamado Apolos, natural de Alejandría, varón elocuente, poderoso en las Escrituras. </a:t>
            </a:r>
            <a:r>
              <a:rPr lang="es-VE" sz="4400" i="1" dirty="0" smtClean="0">
                <a:latin typeface="Times New Roman" panose="02020603050405020304" pitchFamily="18" charset="0"/>
                <a:ea typeface="Aptos"/>
              </a:rPr>
              <a:t>Este </a:t>
            </a:r>
            <a:r>
              <a:rPr lang="es-VE" sz="4400" i="1" dirty="0">
                <a:latin typeface="Times New Roman" panose="02020603050405020304" pitchFamily="18" charset="0"/>
                <a:ea typeface="Aptos"/>
              </a:rPr>
              <a:t>había sido instruido en el camino del Señor; y siendo de espíritu fervoroso, hablaba y enseñaba diligentemente lo concerniente al Señor, aunque solamente conocía el bautismo de Juan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899066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0705" y="122442"/>
            <a:ext cx="62883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400" b="1" dirty="0">
                <a:latin typeface="Times New Roman" panose="02020603050405020304" pitchFamily="18" charset="0"/>
                <a:ea typeface="Aptos"/>
              </a:rPr>
              <a:t>¿Qué podemos ver aquí? </a:t>
            </a:r>
            <a:endParaRPr lang="es-VE" sz="4400" b="1" dirty="0"/>
          </a:p>
        </p:txBody>
      </p:sp>
      <p:sp>
        <p:nvSpPr>
          <p:cNvPr id="3" name="Rectángulo 2"/>
          <p:cNvSpPr/>
          <p:nvPr/>
        </p:nvSpPr>
        <p:spPr>
          <a:xfrm>
            <a:off x="267505" y="1171070"/>
            <a:ext cx="11277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240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Apolos era elocuente y poderoso en las escrituras.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spcAft>
                <a:spcPts val="240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Hablaba y enseñaba lo concerniente al Señor.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spcAft>
                <a:spcPts val="240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Solo conocía el bautismo de Juan, bautismo de arrepentimiento.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No habían oído hablar del Espíritu Santo.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24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4696" y="-73587"/>
            <a:ext cx="8606267" cy="9863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¿Qué aprendemos de esta historia?</a:t>
            </a:r>
            <a:endParaRPr lang="es-VE" sz="4400" b="1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8691" y="1124749"/>
            <a:ext cx="11305309" cy="5049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 necesario estar siempre aprendiendo. – Ser enseñable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Nunca confiar que ya lo sabemos todo, necesitamos siempre de un líder a quien rendir cuentas.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58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4219" y="224043"/>
            <a:ext cx="38667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4400" b="1" u="sng" dirty="0">
                <a:latin typeface="Times New Roman" panose="02020603050405020304" pitchFamily="18" charset="0"/>
                <a:ea typeface="Aptos"/>
              </a:rPr>
              <a:t>Hechos 19:1-5.</a:t>
            </a:r>
            <a:r>
              <a:rPr lang="es-VE" sz="4400" b="1" dirty="0">
                <a:latin typeface="Times New Roman" panose="02020603050405020304" pitchFamily="18" charset="0"/>
                <a:ea typeface="Aptos"/>
              </a:rPr>
              <a:t> </a:t>
            </a:r>
            <a:endParaRPr lang="es-VE" sz="4400" b="1" dirty="0"/>
          </a:p>
        </p:txBody>
      </p:sp>
      <p:sp>
        <p:nvSpPr>
          <p:cNvPr id="3" name="Rectángulo 2"/>
          <p:cNvSpPr/>
          <p:nvPr/>
        </p:nvSpPr>
        <p:spPr>
          <a:xfrm>
            <a:off x="374219" y="993484"/>
            <a:ext cx="1119447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4400" i="1" dirty="0">
                <a:latin typeface="Times New Roman" panose="02020603050405020304" pitchFamily="18" charset="0"/>
                <a:ea typeface="Aptos"/>
              </a:rPr>
              <a:t>Aconteció que entre tanto que Apolos estaba en Corinto, Pablo, después de recorrer las regiones superiores, vino a Éfeso, y hallando a ciertos discípulos, 2 les dijo: ¿Recibisteis el Espíritu Santo cuando creísteis? Y ellos le dijeron: Ni siquiera hemos oído si hay Espíritu Santo. 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92027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1672" y="359627"/>
            <a:ext cx="1168400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6600" b="1" u="sng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I.- Doctrina</a:t>
            </a:r>
            <a:endParaRPr lang="es-VE" sz="6600" b="1" kern="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</a:pPr>
            <a:r>
              <a:rPr lang="es-MX" sz="5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 el conjunto de enseñanza extraídas directamente desde la Biblia.</a:t>
            </a:r>
            <a:endParaRPr lang="es-VE" sz="5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256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0146" y="935612"/>
            <a:ext cx="115454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indent="449580" algn="just">
              <a:spcBef>
                <a:spcPts val="1200"/>
              </a:spcBef>
              <a:spcAft>
                <a:spcPts val="0"/>
              </a:spcAft>
            </a:pPr>
            <a:r>
              <a:rPr lang="es-VE" sz="4000" i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3Entonces </a:t>
            </a:r>
            <a:r>
              <a:rPr lang="es-VE" sz="40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dijo: ¿En qué, pues, fuisteis bautizados? Ellos dijeron: En el bautismo de Juan. 4 Dijo Pablo: Juan bautizó con bautismo de arrepentimiento, diciendo al pueblo que creyesen en aquel que vendría después de él, esto es, en Jesús el Cristo. 5 Cuando oyeron esto, fueron bautizados en el nombre del Señor Jesús.</a:t>
            </a:r>
            <a:endParaRPr lang="es-VE" sz="40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002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442" y="0"/>
            <a:ext cx="6147260" cy="9863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¿Qué podemos ver aquí?</a:t>
            </a:r>
            <a:endParaRPr lang="es-VE" sz="4400" b="1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23272" y="1355843"/>
            <a:ext cx="1170247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“Hallando ciertos discípulos</a:t>
            </a: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”.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No conocían bien la doctrina del E.S. </a:t>
            </a:r>
            <a:endParaRPr lang="es-MX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dirty="0" smtClean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No </a:t>
            </a:r>
            <a:r>
              <a:rPr lang="es-MX" sz="4400" dirty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conocían bien la doctrina de la salvación. 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3525372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1671" y="724672"/>
            <a:ext cx="1155469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¿Qué aprendemos de esta historia?</a:t>
            </a:r>
            <a:endParaRPr lang="es-VE" sz="4400" b="1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Reconocer que nunca termina el </a:t>
            </a: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trabajo enseñanza doctrinal. </a:t>
            </a:r>
            <a:endParaRPr lang="es-MX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Estar </a:t>
            </a: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atento a las prácticas religiosas. 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32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399" y="1016000"/>
            <a:ext cx="1150850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¿Qué podemos hacer como pastores y líderes con los probl</a:t>
            </a:r>
            <a:r>
              <a:rPr lang="es-MX" sz="4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</a:t>
            </a:r>
            <a:r>
              <a:rPr lang="es-MX" sz="4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mas doctrinales?</a:t>
            </a:r>
            <a:endParaRPr lang="es-VE" sz="4400" b="1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05545" y="3881642"/>
            <a:ext cx="34435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400" dirty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Hechos 18:</a:t>
            </a:r>
            <a:r>
              <a:rPr lang="es-MX" sz="4400" i="1" dirty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26 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2292880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2508" y="95056"/>
            <a:ext cx="1166552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200" i="1" dirty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Y comenzó a hablar con denuedo en la sinagoga; pero cuando le oyeron Priscila y Aquila, le tomaron aparte y le expusieron más exactamente el camino de Dios. 27 Y queriendo él pasar a </a:t>
            </a:r>
            <a:r>
              <a:rPr lang="es-MX" sz="4200" i="1" dirty="0" err="1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Acaya</a:t>
            </a:r>
            <a:r>
              <a:rPr lang="es-MX" sz="4200" i="1" dirty="0"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, los hermanos le animaron, y escribieron a los discípulos que le recibiesen; y llegado él allá, fue de gran provecho a los que por la gracia habían creído; 28 porque con gran vehemencia refutaba públicamente a los judíos, demostrando por las Escrituras que Jesús era el Cristo</a:t>
            </a:r>
            <a:endParaRPr lang="es-VE" sz="4200" dirty="0"/>
          </a:p>
        </p:txBody>
      </p:sp>
    </p:spTree>
    <p:extLst>
      <p:ext uri="{BB962C8B-B14F-4D97-AF65-F5344CB8AC3E}">
        <p14:creationId xmlns:p14="http://schemas.microsoft.com/office/powerpoint/2010/main" val="2229953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2509" y="732274"/>
            <a:ext cx="11333018" cy="4033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Tomar a la persona aparte, V.26. “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pero cuando le oyeron Priscila y Aquila, </a:t>
            </a:r>
            <a:r>
              <a:rPr lang="es-MX" sz="44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le tomaron aparte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”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Corregir la desviación doctrinal. “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le expusieron </a:t>
            </a:r>
            <a:r>
              <a:rPr lang="es-MX" sz="44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más exactamente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 el camino de Dios</a:t>
            </a: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”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338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4727" y="90415"/>
            <a:ext cx="117117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Dar ánimo y reconocer sus virtudes ministeriales. V.27 “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Y queriendo él pasar a </a:t>
            </a:r>
            <a:r>
              <a:rPr lang="es-MX" sz="4400" i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Acaya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, los hermanos le </a:t>
            </a:r>
            <a:r>
              <a:rPr lang="es-MX" sz="44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animaron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, y </a:t>
            </a:r>
            <a:r>
              <a:rPr lang="es-MX" sz="44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escribieron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 a los discípulos que le recibiesen; y llegado él allá, </a:t>
            </a:r>
            <a:r>
              <a:rPr lang="es-MX" sz="44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fue de gran provecho</a:t>
            </a:r>
            <a:r>
              <a:rPr lang="es-MX" sz="4400" i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 a los que por la gracia habían creído</a:t>
            </a: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”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9115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1200" y="397401"/>
            <a:ext cx="9744364" cy="4187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Pablo escribe a Timoteo, pastor de la iglesia de Éfeso, sobre la vigilancia sobre a doctrina.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89916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2ª Timoteo 2:15-18(NTV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)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71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1674" y="122811"/>
            <a:ext cx="1183178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3900" i="1" dirty="0">
                <a:latin typeface="Times New Roman" panose="02020603050405020304" pitchFamily="18" charset="0"/>
                <a:ea typeface="Aptos"/>
              </a:rPr>
              <a:t>15 Esfuérzate para poder presentarte delante de Dios y recibir su aprobación. Sé un buen obrero, alguien que no tiene de qué avergonzarse y que explica correctamente la palabra de verdad. 16 Evita las conversaciones inútiles y necias, que solo llevan a una conducta cada vez más mundana. 17 Este tipo de conversaciones se extienden como el cáncer, así como en el caso de Himeneo y </a:t>
            </a:r>
            <a:r>
              <a:rPr lang="es-VE" sz="3900" i="1" dirty="0" err="1">
                <a:latin typeface="Times New Roman" panose="02020603050405020304" pitchFamily="18" charset="0"/>
                <a:ea typeface="Aptos"/>
              </a:rPr>
              <a:t>Fileto</a:t>
            </a:r>
            <a:r>
              <a:rPr lang="es-VE" sz="3900" i="1" dirty="0">
                <a:latin typeface="Times New Roman" panose="02020603050405020304" pitchFamily="18" charset="0"/>
                <a:ea typeface="Aptos"/>
              </a:rPr>
              <a:t>. 18 Ellos han abandonado el camino de la verdad al afirmar que la resurrección de los muertos ya ocurrió; de esa manera, desviaron de la fe a algunas personas</a:t>
            </a:r>
            <a:endParaRPr lang="es-VE" sz="3900" dirty="0"/>
          </a:p>
        </p:txBody>
      </p:sp>
    </p:spTree>
    <p:extLst>
      <p:ext uri="{BB962C8B-B14F-4D97-AF65-F5344CB8AC3E}">
        <p14:creationId xmlns:p14="http://schemas.microsoft.com/office/powerpoint/2010/main" val="4175405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5978" y="177861"/>
            <a:ext cx="62883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4400" b="1" dirty="0">
                <a:latin typeface="Times New Roman" panose="02020603050405020304" pitchFamily="18" charset="0"/>
                <a:ea typeface="Aptos"/>
              </a:rPr>
              <a:t>¿Qué podemos ver aquí? </a:t>
            </a:r>
            <a:endParaRPr lang="es-VE" sz="4400" b="1" dirty="0"/>
          </a:p>
        </p:txBody>
      </p:sp>
      <p:sp>
        <p:nvSpPr>
          <p:cNvPr id="4" name="Rectángulo 3"/>
          <p:cNvSpPr/>
          <p:nvPr/>
        </p:nvSpPr>
        <p:spPr>
          <a:xfrm>
            <a:off x="609600" y="1581788"/>
            <a:ext cx="1080654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VE" sz="4400" dirty="0">
                <a:latin typeface="Times New Roman" panose="02020603050405020304" pitchFamily="18" charset="0"/>
                <a:ea typeface="Aptos"/>
              </a:rPr>
              <a:t>Timoteo, que explica correctamente la palabra </a:t>
            </a:r>
            <a:r>
              <a:rPr lang="es-VE" sz="4400" dirty="0" smtClean="0">
                <a:latin typeface="Times New Roman" panose="02020603050405020304" pitchFamily="18" charset="0"/>
                <a:ea typeface="Aptos"/>
              </a:rPr>
              <a:t>de </a:t>
            </a:r>
            <a:r>
              <a:rPr lang="es-VE" sz="4400" dirty="0">
                <a:latin typeface="Times New Roman" panose="02020603050405020304" pitchFamily="18" charset="0"/>
                <a:ea typeface="Aptos"/>
              </a:rPr>
              <a:t>verdad</a:t>
            </a:r>
            <a:endParaRPr lang="es-VE" sz="4400" dirty="0"/>
          </a:p>
        </p:txBody>
      </p:sp>
      <p:sp>
        <p:nvSpPr>
          <p:cNvPr id="5" name="Rectángulo 4"/>
          <p:cNvSpPr/>
          <p:nvPr/>
        </p:nvSpPr>
        <p:spPr>
          <a:xfrm>
            <a:off x="715817" y="3539943"/>
            <a:ext cx="1059410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VE" sz="4400" dirty="0">
                <a:latin typeface="Times New Roman" panose="02020603050405020304" pitchFamily="18" charset="0"/>
                <a:ea typeface="Aptos"/>
              </a:rPr>
              <a:t>Himeneo y </a:t>
            </a:r>
            <a:r>
              <a:rPr lang="es-VE" sz="4400" dirty="0" err="1">
                <a:latin typeface="Times New Roman" panose="02020603050405020304" pitchFamily="18" charset="0"/>
                <a:ea typeface="Aptos"/>
              </a:rPr>
              <a:t>Fileto</a:t>
            </a:r>
            <a:r>
              <a:rPr lang="es-VE" sz="4400" dirty="0">
                <a:latin typeface="Times New Roman" panose="02020603050405020304" pitchFamily="18" charset="0"/>
                <a:ea typeface="Aptos"/>
              </a:rPr>
              <a:t>, que han abandonado el camino de la verdad y arrastran a otros para desviarse de la fe.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43581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7855" y="1572736"/>
            <a:ext cx="11453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La Palabra de Dios: Bibliología.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Dios Padre: Teología Propia.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Dios Hijo: Cristología.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Dios Espíritu Santo: </a:t>
            </a:r>
            <a:r>
              <a:rPr lang="es-VE" sz="4400" kern="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Pneumatología</a:t>
            </a:r>
            <a:r>
              <a:rPr lang="es-VE" sz="4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.</a:t>
            </a:r>
            <a:endParaRPr lang="es-VE" sz="4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-138545"/>
            <a:ext cx="1212878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5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Este conjunto de enseñanzas habla sobre:</a:t>
            </a:r>
            <a:endParaRPr lang="es-VE" sz="5400" kern="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2795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87928" y="898344"/>
            <a:ext cx="1097279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6600" b="1" dirty="0">
                <a:latin typeface="Times New Roman" panose="02020603050405020304" pitchFamily="18" charset="0"/>
                <a:ea typeface="Aptos"/>
              </a:rPr>
              <a:t>¿Por qué nos importa la doctrina en el crecimiento de las iglesias de la Convención?</a:t>
            </a:r>
            <a:endParaRPr lang="es-VE" sz="6600" dirty="0"/>
          </a:p>
        </p:txBody>
      </p:sp>
    </p:spTree>
    <p:extLst>
      <p:ext uri="{BB962C8B-B14F-4D97-AF65-F5344CB8AC3E}">
        <p14:creationId xmlns:p14="http://schemas.microsoft.com/office/powerpoint/2010/main" val="1221017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82" y="1136073"/>
            <a:ext cx="11508509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Por el futuro de la obra bautista, garantizando su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existencia doctrinal 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apegada a la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Biblia</a:t>
            </a:r>
            <a:endParaRPr lang="es-VE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285750" indent="-28575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Por 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 profundidad y madurez de nuestros pastores, misioneros y líderes sobre temas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doctrinales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  <a:endParaRPr lang="es-VE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592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1514763"/>
            <a:ext cx="11508509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Por 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 profundidad y madurez de nuestros discípulos sobre temas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doctrinales.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285750" indent="-28575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VE" sz="4400" dirty="0" smtClean="0">
                <a:latin typeface="Times New Roman" panose="02020603050405020304" pitchFamily="18" charset="0"/>
                <a:ea typeface="Aptos"/>
              </a:rPr>
              <a:t>Para </a:t>
            </a:r>
            <a:r>
              <a:rPr lang="es-VE" sz="4400" dirty="0">
                <a:latin typeface="Times New Roman" panose="02020603050405020304" pitchFamily="18" charset="0"/>
                <a:ea typeface="Aptos"/>
              </a:rPr>
              <a:t>que la historia de los primeros siglos no se repita, 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29188022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5564" y="0"/>
            <a:ext cx="1173941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2400"/>
              </a:spcAft>
            </a:pPr>
            <a:r>
              <a:rPr lang="es-VE" sz="4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Conclusión ¿Qué debemos </a:t>
            </a:r>
            <a:r>
              <a:rPr lang="es-VE" sz="42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hacer?</a:t>
            </a:r>
            <a:endParaRPr lang="es-VE" sz="42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indent="-571500" algn="just">
              <a:spcBef>
                <a:spcPts val="12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2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Entender </a:t>
            </a:r>
            <a:r>
              <a:rPr lang="es-VE" sz="42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que el crecimiento trae dificultades. </a:t>
            </a:r>
            <a:endParaRPr lang="es-VE" sz="42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indent="-571500" algn="just">
              <a:spcBef>
                <a:spcPts val="12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2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Escuchar </a:t>
            </a:r>
            <a:r>
              <a:rPr lang="es-VE" sz="42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 respetar a nuestros </a:t>
            </a:r>
            <a:r>
              <a:rPr lang="es-VE" sz="42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líderes.</a:t>
            </a:r>
            <a:endParaRPr lang="es-VE" sz="42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indent="-571500" algn="just">
              <a:spcBef>
                <a:spcPts val="12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2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Resolver </a:t>
            </a:r>
            <a:r>
              <a:rPr lang="es-VE" sz="42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con espiritualidad, bajo el dominio del Espíritu Santo. </a:t>
            </a:r>
            <a:endParaRPr lang="es-VE" sz="42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347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0982" y="1012402"/>
            <a:ext cx="11296073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ts val="12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Prepararse académicamente </a:t>
            </a:r>
            <a:r>
              <a:rPr lang="es-VE" sz="44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continuamente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con las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programas 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que tiene la </a:t>
            </a: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Convención.</a:t>
            </a:r>
            <a:endParaRPr lang="es-VE" sz="4400" kern="100" dirty="0" smtClean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571500" indent="-571500" algn="just">
              <a:spcBef>
                <a:spcPts val="12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VE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Evitar 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las fábulas y todo viento raro de doctrina, mantenerse enfocado en la Biblia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27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9963" y="150520"/>
            <a:ext cx="79340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El hombre: Antropología.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El pecado: </a:t>
            </a:r>
            <a:r>
              <a:rPr lang="es-VE" sz="4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Hamartiología</a:t>
            </a: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La salvación: Soteriología.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Los ángeles: Angelología.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La Iglesia: Eclesiología.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VE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Segoe UI" panose="020B0502040204020203" pitchFamily="34" charset="0"/>
              </a:rPr>
              <a:t>El futuro: Escatología.</a:t>
            </a:r>
          </a:p>
        </p:txBody>
      </p:sp>
    </p:spTree>
    <p:extLst>
      <p:ext uri="{BB962C8B-B14F-4D97-AF65-F5344CB8AC3E}">
        <p14:creationId xmlns:p14="http://schemas.microsoft.com/office/powerpoint/2010/main" val="2500316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4037" y="249382"/>
            <a:ext cx="11490036" cy="5355312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5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Es bueno saber que este conjunto de enseñanzas, cuando tiene una mala interpretación bíblica, sufren una desviación doctrinal</a:t>
            </a:r>
            <a:r>
              <a:rPr lang="es-MX" sz="66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  <a:endParaRPr lang="es-VE" sz="66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4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78691" y="85545"/>
            <a:ext cx="11536218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s-MX" sz="5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 Doctrina define los </a:t>
            </a:r>
            <a:r>
              <a:rPr lang="es-MX" sz="5400" u="sng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principios denominacionales</a:t>
            </a:r>
            <a:r>
              <a:rPr lang="es-MX" sz="5400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en el caso de los bautistas defendemos los siguientes principios basados en la doctrina bíblica.</a:t>
            </a:r>
            <a:endParaRPr lang="es-VE" sz="5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83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8692" y="738909"/>
            <a:ext cx="114992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 Autoridad de la Biblia: La Biblia es la única regla infalible de fe y conducta.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Señorío de Cristo: Jesucristo es la cabeza de la iglesia y la autoridad suprema</a:t>
            </a: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39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0909" y="0"/>
            <a:ext cx="11582400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La Membresía Regenerada: Solo bautizan a personas que han hecho una confesión personal de fe en Cristo, rechazando el bautismo </a:t>
            </a: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infantil.</a:t>
            </a: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dirty="0" smtClean="0"/>
              <a:t>El </a:t>
            </a:r>
            <a:r>
              <a:rPr lang="es-MX" sz="4400" dirty="0"/>
              <a:t>Bautismo por Inmersión: </a:t>
            </a:r>
            <a:r>
              <a:rPr lang="es-MX" sz="4400" dirty="0" smtClean="0"/>
              <a:t>es </a:t>
            </a:r>
            <a:r>
              <a:rPr lang="es-MX" sz="4400" dirty="0"/>
              <a:t>la inmersión del creyente en agua como símbolo de muerte al pecado y resurrección a una nueva vida.</a:t>
            </a:r>
            <a:endParaRPr lang="es-VE" sz="4400" dirty="0"/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s-VE" sz="4400" kern="100" dirty="0">
              <a:solidFill>
                <a:srgbClr val="000000"/>
              </a:solidFill>
              <a:latin typeface="Times New Roman" panose="02020603050405020304" pitchFamily="18" charset="0"/>
              <a:ea typeface="Apto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597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5490" y="127314"/>
            <a:ext cx="11739418" cy="623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kern="100" dirty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El Gobierno Congregacional: Cada iglesia local es autónoma y se gobierna democráticamente por sus miembros, bajo la dirección de </a:t>
            </a:r>
            <a:r>
              <a:rPr lang="es-MX" sz="44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Cristo.</a:t>
            </a: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4400" dirty="0" smtClean="0">
                <a:latin typeface="Times New Roman" panose="02020603050405020304" pitchFamily="18" charset="0"/>
                <a:ea typeface="Aptos"/>
              </a:rPr>
              <a:t>La </a:t>
            </a:r>
            <a:r>
              <a:rPr lang="es-MX" sz="4400" dirty="0">
                <a:latin typeface="Times New Roman" panose="02020603050405020304" pitchFamily="18" charset="0"/>
                <a:ea typeface="Aptos"/>
              </a:rPr>
              <a:t>Separación Iglesia-Estado (gobierno): La iglesia no debe ser sostenida ni controlada por el poder civil</a:t>
            </a:r>
            <a:endParaRPr lang="es-VE" sz="4400" dirty="0"/>
          </a:p>
        </p:txBody>
      </p:sp>
    </p:spTree>
    <p:extLst>
      <p:ext uri="{BB962C8B-B14F-4D97-AF65-F5344CB8AC3E}">
        <p14:creationId xmlns:p14="http://schemas.microsoft.com/office/powerpoint/2010/main" val="4754594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1158</Words>
  <Application>Microsoft Office PowerPoint</Application>
  <PresentationFormat>Panorámica</PresentationFormat>
  <Paragraphs>81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2" baseType="lpstr">
      <vt:lpstr>Aptos</vt:lpstr>
      <vt:lpstr>Arial</vt:lpstr>
      <vt:lpstr>Calibri</vt:lpstr>
      <vt:lpstr>Calibri Light</vt:lpstr>
      <vt:lpstr>Segoe UI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IP</dc:creator>
  <cp:lastModifiedBy>IP</cp:lastModifiedBy>
  <cp:revision>18</cp:revision>
  <dcterms:created xsi:type="dcterms:W3CDTF">2026-03-23T02:14:35Z</dcterms:created>
  <dcterms:modified xsi:type="dcterms:W3CDTF">2026-03-23T11:25:58Z</dcterms:modified>
</cp:coreProperties>
</file>