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49DB25-AE6F-E90A-39E1-1FDDD61EC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V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49463E-D0E6-EB47-68E1-378B21A2C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V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DF1B48-CF6B-3AE2-AA19-059288AE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A96-C740-4743-A857-0FEE09D55A48}" type="datetimeFigureOut">
              <a:rPr lang="es-VE" smtClean="0"/>
              <a:t>23/3/2026</a:t>
            </a:fld>
            <a:endParaRPr lang="es-V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AE387D-8CC4-884F-E8E4-F7B99B951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1439A1-803A-26A8-5C5E-9A384555A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B1EA-8AC8-4C1F-BC1A-592BB5BD799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97796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F7037D-C0C6-6E56-F8D3-165D63DC6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V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C1B607-0F53-8A92-B8C3-4ACB47419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V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D91329-8CC4-7BC3-17A3-E0A2A602E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A96-C740-4743-A857-0FEE09D55A48}" type="datetimeFigureOut">
              <a:rPr lang="es-VE" smtClean="0"/>
              <a:t>23/3/2026</a:t>
            </a:fld>
            <a:endParaRPr lang="es-V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9C1BDF-C11B-A565-CA13-6CA50A76B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5F5CDF-E0C5-7244-6C84-2004C25B5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B1EA-8AC8-4C1F-BC1A-592BB5BD799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9361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D103836-2E44-EE8D-C9FD-E837801EE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V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673491-38A5-09E6-6B2B-A32B2D127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V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CAF788-6FAB-D3CB-0B9A-2AB1A89EB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A96-C740-4743-A857-0FEE09D55A48}" type="datetimeFigureOut">
              <a:rPr lang="es-VE" smtClean="0"/>
              <a:t>23/3/2026</a:t>
            </a:fld>
            <a:endParaRPr lang="es-V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CFE462-56F7-670E-47A6-64744FF5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2D6782-F19D-78B7-482D-800BAAF7F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B1EA-8AC8-4C1F-BC1A-592BB5BD799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3533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FB9880-061A-B270-28B8-712583A9E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BABBDC-1CE5-599A-0EED-4D43D3F80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V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323A15-6AC9-745D-3B4E-A5C548EE8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A96-C740-4743-A857-0FEE09D55A48}" type="datetimeFigureOut">
              <a:rPr lang="es-VE" smtClean="0"/>
              <a:t>23/3/2026</a:t>
            </a:fld>
            <a:endParaRPr lang="es-V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487BBD-F35C-6FC2-D9F3-1ED4F473D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0BB499-6F5D-B23D-0FFB-AB35639F1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B1EA-8AC8-4C1F-BC1A-592BB5BD799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57934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8E5CD1-7EB6-95E4-02B6-69E2E8563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V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0161DC-2CBB-AB17-510D-BE5170D37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495B96-CA7B-9542-AB71-30B23466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A96-C740-4743-A857-0FEE09D55A48}" type="datetimeFigureOut">
              <a:rPr lang="es-VE" smtClean="0"/>
              <a:t>23/3/2026</a:t>
            </a:fld>
            <a:endParaRPr lang="es-V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166EFA-E6DD-5F32-5348-B79B23B3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82D112-8CCA-EAEB-7BF7-FD0E6C98C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B1EA-8AC8-4C1F-BC1A-592BB5BD799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10032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832804-F7DE-987B-9B04-3129B9CCA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CA58C6-A7D0-4BCC-8316-7EB32585A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V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CE4733-A9B8-775C-04DC-3B88E98E9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V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C3F1DA-E44A-E7FF-0EF8-F5706DE6C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A96-C740-4743-A857-0FEE09D55A48}" type="datetimeFigureOut">
              <a:rPr lang="es-VE" smtClean="0"/>
              <a:t>23/3/2026</a:t>
            </a:fld>
            <a:endParaRPr lang="es-V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B56C69-17E3-3825-5019-C443219F4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96513B-CCB9-80FE-1281-F39BCC350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B1EA-8AC8-4C1F-BC1A-592BB5BD799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0030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995ACE-99B1-8AF4-27A2-5A7551A02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V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8B4258-BEF1-E287-0127-05985A708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FCFF595-C599-493C-4FC9-046C82423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V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03C8448-ED78-50CC-9637-F480BA2E7A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45E995C-C457-B32E-176C-D5C95CF29B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V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233F1C9-6BAD-F51C-80E6-89D914A9A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A96-C740-4743-A857-0FEE09D55A48}" type="datetimeFigureOut">
              <a:rPr lang="es-VE" smtClean="0"/>
              <a:t>23/3/2026</a:t>
            </a:fld>
            <a:endParaRPr lang="es-V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9EBAD89-8F9D-142D-EC5B-80F718D6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26A3E42-12B1-B74A-CBD5-AB3976587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B1EA-8AC8-4C1F-BC1A-592BB5BD799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81451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F0CEC6-8BA0-366B-6A51-A8E142047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V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5DC316-6F21-707F-E51D-85487F8A5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A96-C740-4743-A857-0FEE09D55A48}" type="datetimeFigureOut">
              <a:rPr lang="es-VE" smtClean="0"/>
              <a:t>23/3/2026</a:t>
            </a:fld>
            <a:endParaRPr lang="es-V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E5922C-295A-EF04-5D7B-F76F12127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9F07E9F-80FE-00D7-56C5-D5917D4A6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B1EA-8AC8-4C1F-BC1A-592BB5BD799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32703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20490B0-FE67-2CFB-2154-F2955F98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A96-C740-4743-A857-0FEE09D55A48}" type="datetimeFigureOut">
              <a:rPr lang="es-VE" smtClean="0"/>
              <a:t>23/3/2026</a:t>
            </a:fld>
            <a:endParaRPr lang="es-V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BE4AADD-4E33-4B2E-0A44-DF6E7AC1F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DBBF904-E6FA-E511-8DBB-5087104F8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B1EA-8AC8-4C1F-BC1A-592BB5BD799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07546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9DE91E-F137-91AD-A915-5F9506C23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V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EB4CE7-4CA9-1342-0AC5-A894749DB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V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9ECB46-4BB8-2F22-E9DE-C70E6C638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A58C17-7FE0-AF46-B5FA-7279C815D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A96-C740-4743-A857-0FEE09D55A48}" type="datetimeFigureOut">
              <a:rPr lang="es-VE" smtClean="0"/>
              <a:t>23/3/2026</a:t>
            </a:fld>
            <a:endParaRPr lang="es-V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B0D583-410E-8B40-A1BD-11F3C4994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714ABF-F598-FBB7-30E0-124FE7B2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B1EA-8AC8-4C1F-BC1A-592BB5BD799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3033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D7D6A5-45DA-481C-175E-2E67FCD91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V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F50CC96-4CEE-682F-1054-0EC587DF2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8FB0928-05C4-9E60-3543-9C5C7698C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69E8FD-924F-1C8F-6D22-9C9B93D98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AA96-C740-4743-A857-0FEE09D55A48}" type="datetimeFigureOut">
              <a:rPr lang="es-VE" smtClean="0"/>
              <a:t>23/3/2026</a:t>
            </a:fld>
            <a:endParaRPr lang="es-V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608C18-AAD9-E85A-44D0-8BA64A93B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CC0954-E859-F56D-94D6-6F570D0E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B1EA-8AC8-4C1F-BC1A-592BB5BD799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1829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87AB985-6D45-CB96-A7D6-EB6C8E1C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V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E92B76-54D3-BA39-4649-CC283488B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V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A0BB10-F5C8-4EA6-1EE1-AED4A41C78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60AA96-C740-4743-A857-0FEE09D55A48}" type="datetimeFigureOut">
              <a:rPr lang="es-VE" smtClean="0"/>
              <a:t>23/3/2026</a:t>
            </a:fld>
            <a:endParaRPr lang="es-V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D08CC5-30F3-604C-0DBB-F2A6EF22F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7AEEB4-5547-4AC2-AE04-7C94ADFAB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5FB1EA-8AC8-4C1F-BC1A-592BB5BD799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40127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A72D0EE-4E84-4DAF-ABBB-5711ECE05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7A6F211-F6C1-059D-52FE-BAA96E528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908309"/>
            <a:ext cx="3190688" cy="18232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B1C817C-1CA2-FFF9-6CB6-FE74AE357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24" y="296698"/>
            <a:ext cx="2452356" cy="114040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130CDCF-0498-4791-BCDB-E987E3731CC2}"/>
              </a:ext>
            </a:extLst>
          </p:cNvPr>
          <p:cNvSpPr/>
          <p:nvPr/>
        </p:nvSpPr>
        <p:spPr>
          <a:xfrm>
            <a:off x="2245360" y="2153920"/>
            <a:ext cx="79552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i="1" dirty="0"/>
              <a:t>Crecimiento espiritual desde una perspectiva teológica</a:t>
            </a:r>
            <a:endParaRPr lang="es-VE" sz="4400" b="1" i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D9599F8-D9FC-4A5B-8F73-A444344C1D41}"/>
              </a:ext>
            </a:extLst>
          </p:cNvPr>
          <p:cNvSpPr/>
          <p:nvPr/>
        </p:nvSpPr>
        <p:spPr>
          <a:xfrm>
            <a:off x="1920241" y="3540119"/>
            <a:ext cx="7955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2800" b="1" i="1" dirty="0"/>
              <a:t>Filipenses 1:1-6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9E69757-6288-4BDF-B31E-3E8BE7A6151C}"/>
              </a:ext>
            </a:extLst>
          </p:cNvPr>
          <p:cNvSpPr/>
          <p:nvPr/>
        </p:nvSpPr>
        <p:spPr>
          <a:xfrm>
            <a:off x="-814698" y="5607195"/>
            <a:ext cx="79552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2800" b="1" i="1" dirty="0"/>
              <a:t>Pastor Jesús Maza</a:t>
            </a:r>
          </a:p>
          <a:p>
            <a:pPr algn="ctr"/>
            <a:r>
              <a:rPr lang="es-VE" sz="2800" b="1" i="1" dirty="0"/>
              <a:t>Iglesia Bautista Dios con Nosotros  </a:t>
            </a:r>
          </a:p>
        </p:txBody>
      </p:sp>
    </p:spTree>
    <p:extLst>
      <p:ext uri="{BB962C8B-B14F-4D97-AF65-F5344CB8AC3E}">
        <p14:creationId xmlns:p14="http://schemas.microsoft.com/office/powerpoint/2010/main" val="1818813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A72D0EE-4E84-4DAF-ABBB-5711ECE05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7A6F211-F6C1-059D-52FE-BAA96E528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908309"/>
            <a:ext cx="3190688" cy="18232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B1C817C-1CA2-FFF9-6CB6-FE74AE357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24" y="296698"/>
            <a:ext cx="2452356" cy="114040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2E7F206-8B9D-4863-9115-5FAC263D9F15}"/>
              </a:ext>
            </a:extLst>
          </p:cNvPr>
          <p:cNvSpPr/>
          <p:nvPr/>
        </p:nvSpPr>
        <p:spPr>
          <a:xfrm>
            <a:off x="283929" y="2357800"/>
            <a:ext cx="6853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/>
              <a:t>1. Crecemos bajo la Gracia cooperativa </a:t>
            </a:r>
            <a:endParaRPr lang="es-VE" sz="3200" b="1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435221C-CD79-44E8-B814-83743F7FBDBD}"/>
              </a:ext>
            </a:extLst>
          </p:cNvPr>
          <p:cNvSpPr/>
          <p:nvPr/>
        </p:nvSpPr>
        <p:spPr>
          <a:xfrm>
            <a:off x="833120" y="3376623"/>
            <a:ext cx="8056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/>
              <a:t>Las Herramientas de Crecimiento: </a:t>
            </a:r>
            <a:r>
              <a:rPr lang="es-MX" sz="2400" dirty="0"/>
              <a:t>Elementos prácticos a nuestra disposición, específicamente: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2400" dirty="0"/>
              <a:t>La lectura de la Palabra.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2400" dirty="0"/>
              <a:t>La oración.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2400" dirty="0"/>
              <a:t>La comunidad (el compañerismo con otros).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9FF9AF0-998C-4C82-B4EE-46CF5476241A}"/>
              </a:ext>
            </a:extLst>
          </p:cNvPr>
          <p:cNvSpPr/>
          <p:nvPr/>
        </p:nvSpPr>
        <p:spPr>
          <a:xfrm>
            <a:off x="4368800" y="480191"/>
            <a:ext cx="7440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i="1" dirty="0"/>
              <a:t>El creyente comprometido no es pasivo en su crecimiento</a:t>
            </a:r>
            <a:endParaRPr lang="es-VE" sz="2400" b="1" i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1F229B7-9B87-4835-96EA-D8D600EDD7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2473542"/>
            <a:ext cx="3125047" cy="1704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31478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A72D0EE-4E84-4DAF-ABBB-5711ECE05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7A6F211-F6C1-059D-52FE-BAA96E528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908309"/>
            <a:ext cx="3190688" cy="18232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B1C817C-1CA2-FFF9-6CB6-FE74AE357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24" y="296698"/>
            <a:ext cx="2452356" cy="114040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2E7F206-8B9D-4863-9115-5FAC263D9F15}"/>
              </a:ext>
            </a:extLst>
          </p:cNvPr>
          <p:cNvSpPr/>
          <p:nvPr/>
        </p:nvSpPr>
        <p:spPr>
          <a:xfrm>
            <a:off x="473724" y="2035294"/>
            <a:ext cx="6836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/>
              <a:t>2. Crecemos en contextos de dificultad </a:t>
            </a:r>
            <a:endParaRPr lang="es-VE" sz="3200" b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87364B7-15C5-418C-90F2-09C160F97F84}"/>
              </a:ext>
            </a:extLst>
          </p:cNvPr>
          <p:cNvSpPr/>
          <p:nvPr/>
        </p:nvSpPr>
        <p:spPr>
          <a:xfrm>
            <a:off x="3782962" y="838970"/>
            <a:ext cx="7935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i="1" dirty="0"/>
              <a:t>El creyente comprometido agradece los tiempos de dificultad </a:t>
            </a:r>
            <a:endParaRPr lang="es-VE" sz="2400" b="1" i="1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A0D7357-013B-416A-8DFF-3A1FD8CC6323}"/>
              </a:ext>
            </a:extLst>
          </p:cNvPr>
          <p:cNvSpPr/>
          <p:nvPr/>
        </p:nvSpPr>
        <p:spPr>
          <a:xfrm>
            <a:off x="497392" y="3218263"/>
            <a:ext cx="727456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800" b="1" dirty="0"/>
              <a:t>El Propósito Formador de la Prueba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VE" altLang="es-VE" sz="2800" b="1" dirty="0">
              <a:latin typeface="Arial" panose="020B0604020202020204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VE" altLang="es-VE" b="1" dirty="0">
                <a:latin typeface="Arial" panose="020B0604020202020204" pitchFamily="34" charset="0"/>
              </a:rPr>
              <a:t>Fe puesta a prueba:</a:t>
            </a:r>
            <a:r>
              <a:rPr lang="es-VE" altLang="es-VE" dirty="0">
                <a:latin typeface="Arial" panose="020B0604020202020204" pitchFamily="34" charset="0"/>
              </a:rPr>
              <a:t> La dificultad es el examen práctico de la teología que hemos aprendido en la teoría.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VE" altLang="es-VE" dirty="0">
              <a:latin typeface="Arial" panose="020B0604020202020204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VE" altLang="es-VE" b="1" dirty="0">
                <a:latin typeface="Arial" panose="020B0604020202020204" pitchFamily="34" charset="0"/>
              </a:rPr>
              <a:t>El resultado final:</a:t>
            </a:r>
            <a:r>
              <a:rPr lang="es-VE" altLang="es-VE" dirty="0">
                <a:latin typeface="Arial" panose="020B0604020202020204" pitchFamily="34" charset="0"/>
              </a:rPr>
              <a:t> Produce constancia, con el objetivo de formar un creyente maduro, "perfecto y cabal, sin que le falte cosa alguna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20901A3-305E-4FDE-9F8C-72F5359B0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0375" y="2291543"/>
            <a:ext cx="3814233" cy="2080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60856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A72D0EE-4E84-4DAF-ABBB-5711ECE05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7A6F211-F6C1-059D-52FE-BAA96E528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908309"/>
            <a:ext cx="3190688" cy="18232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B1C817C-1CA2-FFF9-6CB6-FE74AE357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24" y="296698"/>
            <a:ext cx="2452356" cy="114040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2E7F206-8B9D-4863-9115-5FAC263D9F15}"/>
              </a:ext>
            </a:extLst>
          </p:cNvPr>
          <p:cNvSpPr/>
          <p:nvPr/>
        </p:nvSpPr>
        <p:spPr>
          <a:xfrm>
            <a:off x="334729" y="2136894"/>
            <a:ext cx="7091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/>
              <a:t>3. Crecemos con una promesa adquirida </a:t>
            </a:r>
            <a:endParaRPr lang="es-VE" sz="3200" b="1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54254F4-BD34-4954-814F-8E468DC05CDA}"/>
              </a:ext>
            </a:extLst>
          </p:cNvPr>
          <p:cNvSpPr/>
          <p:nvPr/>
        </p:nvSpPr>
        <p:spPr>
          <a:xfrm>
            <a:off x="782342" y="2929021"/>
            <a:ext cx="772157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400" b="1" dirty="0"/>
              <a:t>El Autor del Inicio</a:t>
            </a:r>
          </a:p>
          <a:p>
            <a:endParaRPr lang="es-VE" dirty="0"/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VE" altLang="es-VE" b="1" dirty="0">
                <a:latin typeface="Arial" panose="020B0604020202020204" pitchFamily="34" charset="0"/>
              </a:rPr>
              <a:t>Dios como el iniciador (Justificación):</a:t>
            </a:r>
            <a:r>
              <a:rPr lang="es-VE" altLang="es-VE" dirty="0">
                <a:latin typeface="Arial" panose="020B0604020202020204" pitchFamily="34" charset="0"/>
              </a:rPr>
              <a:t> La gracia de Dios nos da la oportunidad pero todo parte desde el reconocimiento de que es el Camino, la Verdad y la Vida.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s-VE" altLang="es-VE" dirty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VE" altLang="es-VE" b="1" dirty="0">
                <a:latin typeface="Arial" panose="020B0604020202020204" pitchFamily="34" charset="0"/>
              </a:rPr>
              <a:t>La naturaleza de la tarea ("la buena obra"):</a:t>
            </a:r>
            <a:r>
              <a:rPr lang="es-VE" altLang="es-VE" dirty="0">
                <a:latin typeface="Arial" panose="020B0604020202020204" pitchFamily="34" charset="0"/>
              </a:rPr>
              <a:t> No se trata solo de un cambio moral, sino de una transformación espiritual profunda: ser hechos a la imagen de Cristo.</a:t>
            </a:r>
          </a:p>
          <a:p>
            <a:endParaRPr lang="es-VE" dirty="0"/>
          </a:p>
          <a:p>
            <a:endParaRPr lang="es-VE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E7B7709-34BE-465B-8D80-B0F0460FF3DC}"/>
              </a:ext>
            </a:extLst>
          </p:cNvPr>
          <p:cNvSpPr/>
          <p:nvPr/>
        </p:nvSpPr>
        <p:spPr>
          <a:xfrm>
            <a:off x="4455074" y="487718"/>
            <a:ext cx="7736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i="1" dirty="0"/>
              <a:t>El creyente comprometido reconoce que no es un cambio moral sino espiritual  </a:t>
            </a:r>
            <a:endParaRPr lang="es-VE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12F7212-891C-428D-92E6-C7740B9799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3537" y="2385294"/>
            <a:ext cx="3342625" cy="182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70120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221</Words>
  <Application>Microsoft Office PowerPoint</Application>
  <PresentationFormat>Panorámica</PresentationFormat>
  <Paragraphs>24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Villasana</dc:creator>
  <cp:lastModifiedBy>jesus maza</cp:lastModifiedBy>
  <cp:revision>6</cp:revision>
  <dcterms:created xsi:type="dcterms:W3CDTF">2026-03-16T14:29:28Z</dcterms:created>
  <dcterms:modified xsi:type="dcterms:W3CDTF">2026-03-24T01:06:22Z</dcterms:modified>
</cp:coreProperties>
</file>